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Merriweather" panose="00000500000000000000" pitchFamily="2" charset="0"/>
      <p:regular r:id="rId11"/>
      <p:bold r:id="rId12"/>
      <p:italic r:id="rId13"/>
      <p:boldItalic r:id="rId14"/>
    </p:embeddedFont>
    <p:embeddedFont>
      <p:font typeface="Plus Jakarta Sans" panose="020B0604020202020204" charset="0"/>
      <p:regular r:id="rId15"/>
      <p:bold r:id="rId16"/>
      <p:italic r:id="rId17"/>
      <p:boldItalic r:id="rId18"/>
    </p:embeddedFont>
    <p:embeddedFont>
      <p:font typeface="Plus Jakarta Sans Medium" panose="020B0604020202020204" charset="0"/>
      <p:regular r:id="rId19"/>
      <p:bold r:id="rId20"/>
      <p:italic r:id="rId21"/>
      <p:boldItalic r:id="rId22"/>
    </p:embeddedFont>
    <p:embeddedFont>
      <p:font typeface="Plus Jakarta Sans SemiBold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339814" y="1797310"/>
            <a:ext cx="717089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4A583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COMUNE DI MONTEPULCIANO</a:t>
            </a:r>
            <a:endParaRPr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2510549" y="2140210"/>
            <a:ext cx="7170896" cy="1698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“Piccoli </a:t>
            </a:r>
            <a:r>
              <a:rPr lang="en-US" sz="4800" b="1" i="0" u="none" strike="noStrike" cap="none" dirty="0" err="1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pastai</a:t>
            </a:r>
            <a:r>
              <a:rPr lang="en-US" sz="48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sz="4800" b="1" i="0" u="none" strike="noStrike" cap="none" dirty="0" err="1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crescono</a:t>
            </a:r>
            <a:r>
              <a:rPr lang="en-US" sz="48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”</a:t>
            </a:r>
            <a:endParaRPr dirty="0"/>
          </a:p>
        </p:txBody>
      </p:sp>
      <p:sp>
        <p:nvSpPr>
          <p:cNvPr id="88" name="Google Shape;88;p13"/>
          <p:cNvSpPr txBox="1"/>
          <p:nvPr/>
        </p:nvSpPr>
        <p:spPr>
          <a:xfrm>
            <a:off x="2681285" y="4520898"/>
            <a:ext cx="68294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Laboratorio per bambini e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genitori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in cucina…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Un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viaggio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tra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le mani in pasta,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riscoprendo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sapori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della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50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tradizione</a:t>
            </a:r>
            <a:r>
              <a:rPr lang="en-US" sz="150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Toscana!</a:t>
            </a:r>
            <a:endParaRPr dirty="0"/>
          </a:p>
        </p:txBody>
      </p:sp>
      <p:sp>
        <p:nvSpPr>
          <p:cNvPr id="89" name="Google Shape;89;p13"/>
          <p:cNvSpPr txBox="1"/>
          <p:nvPr/>
        </p:nvSpPr>
        <p:spPr>
          <a:xfrm>
            <a:off x="666750" y="6467475"/>
            <a:ext cx="22383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Laboratorio "Piccoli pastai crescono"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9725025" y="6467475"/>
            <a:ext cx="18002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Montepulciano &amp; Vivenda SpA</a:t>
            </a:r>
            <a:endParaRPr/>
          </a:p>
        </p:txBody>
      </p:sp>
      <p:pic>
        <p:nvPicPr>
          <p:cNvPr id="91" name="Google Shape;91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2023" y="5394851"/>
            <a:ext cx="13049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5997" y="5394851"/>
            <a:ext cx="23717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4776" y="5486123"/>
            <a:ext cx="134471" cy="16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2A5D327-CF31-7EEC-97D1-256C516EFE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793" y="238125"/>
            <a:ext cx="2026965" cy="202696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406FA6E-F891-1D98-9089-8AA3600AC9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96146" y="414423"/>
            <a:ext cx="2654061" cy="159243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368FCA-5D2D-3E59-9C9C-041046BEBD07}"/>
              </a:ext>
            </a:extLst>
          </p:cNvPr>
          <p:cNvSpPr txBox="1"/>
          <p:nvPr/>
        </p:nvSpPr>
        <p:spPr>
          <a:xfrm>
            <a:off x="4018147" y="3957420"/>
            <a:ext cx="4155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>
                <a:latin typeface="Plus Jakarta Sans" panose="020B0604020202020204" charset="0"/>
                <a:cs typeface="Plus Jakarta Sans" panose="020B0604020202020204" charset="0"/>
              </a:rPr>
              <a:t>Mercoledì 03 Giugno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009775"/>
            <a:ext cx="5238750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666750" y="6467475"/>
            <a:ext cx="19145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2: Introduzione al progetto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9058275" y="6467475"/>
            <a:ext cx="24669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Comune di Montepulciano &amp; Vivenda SpA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666750" y="2009775"/>
            <a:ext cx="5238750" cy="75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Il </a:t>
            </a:r>
            <a:r>
              <a:rPr lang="en-US" sz="1275" b="1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Comune di Montepulciano</a:t>
            </a: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in stretta sinergia con </a:t>
            </a:r>
            <a:r>
              <a:rPr lang="en-US" sz="1275" b="1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Vivenda SpA</a:t>
            </a: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promuove un momento speciale di incontro e convivialità intergenerazionale.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666750" y="2876847"/>
            <a:ext cx="5238750" cy="1003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Nelle scuole e negli spazi del nostro territorio, valorizziamo la cucina non solo come nutrimento, ma come potentissimo strumento educativo, di socializzazione e trasmissione della cultura rurale toscana.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666750" y="3994844"/>
            <a:ext cx="5238750" cy="75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 bambini e i genitori collaboreranno spalla a spalla, apprendendo la manualità, la pazienza e l'immenso valore degli ingredienti del territorio.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838200" y="476250"/>
            <a:ext cx="11221402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Un'Iniziativa di Comunità</a:t>
            </a:r>
            <a:endParaRPr/>
          </a:p>
        </p:txBody>
      </p:sp>
      <p:sp>
        <p:nvSpPr>
          <p:cNvPr id="108" name="Google Shape;108;p14"/>
          <p:cNvSpPr/>
          <p:nvPr/>
        </p:nvSpPr>
        <p:spPr>
          <a:xfrm>
            <a:off x="666750" y="476250"/>
            <a:ext cx="57150" cy="447675"/>
          </a:xfrm>
          <a:prstGeom prst="rect">
            <a:avLst/>
          </a:prstGeom>
          <a:solidFill>
            <a:srgbClr val="8A2E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58E7B61-2DA1-CED5-8059-7F1C0F7477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009775"/>
            <a:ext cx="5456735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3895725"/>
            <a:ext cx="108585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4152900"/>
            <a:ext cx="2388840" cy="1198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89870" y="2478583"/>
            <a:ext cx="2388840" cy="1198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12991" y="4152900"/>
            <a:ext cx="2388840" cy="1384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36112" y="2478583"/>
            <a:ext cx="2388840" cy="1198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666750" y="6467475"/>
            <a:ext cx="16668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3: Scaletta delle attività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9058275" y="6467475"/>
            <a:ext cx="24669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Comune di Montepulciano &amp; Vivenda SpA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777050" y="4314825"/>
            <a:ext cx="216823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16:50</a:t>
            </a:r>
            <a:endParaRPr dirty="0"/>
          </a:p>
        </p:txBody>
      </p:sp>
      <p:sp>
        <p:nvSpPr>
          <p:cNvPr id="123" name="Google Shape;123;p15"/>
          <p:cNvSpPr txBox="1"/>
          <p:nvPr/>
        </p:nvSpPr>
        <p:spPr>
          <a:xfrm>
            <a:off x="828675" y="4629150"/>
            <a:ext cx="2064990" cy="55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Benvenuto e Mani in Pasta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Accoglienza, consegna delle postazioni e inizio dell'impasto.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3600170" y="2640508"/>
            <a:ext cx="2168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17:</a:t>
            </a:r>
            <a:r>
              <a:rPr lang="en-US" sz="1500" b="1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00</a:t>
            </a:r>
            <a:endParaRPr dirty="0"/>
          </a:p>
        </p:txBody>
      </p:sp>
      <p:sp>
        <p:nvSpPr>
          <p:cNvPr id="125" name="Google Shape;125;p15"/>
          <p:cNvSpPr txBox="1"/>
          <p:nvPr/>
        </p:nvSpPr>
        <p:spPr>
          <a:xfrm>
            <a:off x="3651795" y="2954833"/>
            <a:ext cx="2064990" cy="55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Rito </a:t>
            </a:r>
            <a:r>
              <a:rPr lang="en-US" sz="10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dell'Appiciare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Lavorazione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manuale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 Pici e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formatura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degli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Gnudi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.</a:t>
            </a:r>
            <a:endParaRPr dirty="0"/>
          </a:p>
        </p:txBody>
      </p:sp>
      <p:sp>
        <p:nvSpPr>
          <p:cNvPr id="126" name="Google Shape;126;p15"/>
          <p:cNvSpPr txBox="1"/>
          <p:nvPr/>
        </p:nvSpPr>
        <p:spPr>
          <a:xfrm>
            <a:off x="6423291" y="4314825"/>
            <a:ext cx="2168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1</a:t>
            </a:r>
            <a:r>
              <a:rPr lang="en-US" sz="1500" b="1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7</a:t>
            </a: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:</a:t>
            </a:r>
            <a:r>
              <a:rPr lang="en-US" sz="1500" b="1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45</a:t>
            </a:r>
            <a:endParaRPr dirty="0"/>
          </a:p>
        </p:txBody>
      </p:sp>
      <p:sp>
        <p:nvSpPr>
          <p:cNvPr id="127" name="Google Shape;127;p15"/>
          <p:cNvSpPr txBox="1"/>
          <p:nvPr/>
        </p:nvSpPr>
        <p:spPr>
          <a:xfrm>
            <a:off x="6474916" y="4629150"/>
            <a:ext cx="2064990" cy="52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 Cucina </a:t>
            </a:r>
            <a:r>
              <a:rPr lang="en-US" sz="10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coi</a:t>
            </a:r>
            <a:r>
              <a:rPr lang="en-US" sz="1050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Cuochi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Il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cuoco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Vivenda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guiderà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la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cottura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 la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preparazione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dei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sughi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d'accompagnamento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.</a:t>
            </a:r>
            <a:endParaRPr dirty="0"/>
          </a:p>
        </p:txBody>
      </p:sp>
      <p:sp>
        <p:nvSpPr>
          <p:cNvPr id="128" name="Google Shape;128;p15"/>
          <p:cNvSpPr txBox="1"/>
          <p:nvPr/>
        </p:nvSpPr>
        <p:spPr>
          <a:xfrm>
            <a:off x="9246412" y="2640508"/>
            <a:ext cx="2168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18:</a:t>
            </a:r>
            <a:r>
              <a:rPr lang="en-US" sz="1500" b="1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00</a:t>
            </a:r>
            <a:endParaRPr dirty="0"/>
          </a:p>
        </p:txBody>
      </p:sp>
      <p:sp>
        <p:nvSpPr>
          <p:cNvPr id="129" name="Google Shape;129;p15"/>
          <p:cNvSpPr txBox="1"/>
          <p:nvPr/>
        </p:nvSpPr>
        <p:spPr>
          <a:xfrm>
            <a:off x="9298037" y="2954833"/>
            <a:ext cx="20649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Assaggio</a:t>
            </a:r>
            <a:r>
              <a:rPr lang="en-US" sz="1050" b="1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050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 </a:t>
            </a:r>
            <a:r>
              <a:rPr lang="en-US" sz="10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Convivialità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Tutti a tavola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insieme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per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gustare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le </a:t>
            </a:r>
            <a:r>
              <a:rPr lang="en-US" sz="10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prelibatezze</a:t>
            </a:r>
            <a:r>
              <a:rPr lang="en-US" sz="10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preparate.</a:t>
            </a:r>
            <a:endParaRPr dirty="0"/>
          </a:p>
        </p:txBody>
      </p:sp>
      <p:sp>
        <p:nvSpPr>
          <p:cNvPr id="130" name="Google Shape;130;p15"/>
          <p:cNvSpPr txBox="1"/>
          <p:nvPr/>
        </p:nvSpPr>
        <p:spPr>
          <a:xfrm>
            <a:off x="838200" y="476250"/>
            <a:ext cx="11221402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Il Programma del Pomeriggio</a:t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>
            <a:off x="666750" y="476250"/>
            <a:ext cx="57150" cy="447675"/>
          </a:xfrm>
          <a:prstGeom prst="rect">
            <a:avLst/>
          </a:prstGeom>
          <a:solidFill>
            <a:srgbClr val="8A2E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5"/>
          <p:cNvSpPr/>
          <p:nvPr/>
        </p:nvSpPr>
        <p:spPr>
          <a:xfrm>
            <a:off x="1756395" y="38100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4A58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4579515" y="38100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8A2E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5"/>
          <p:cNvSpPr/>
          <p:nvPr/>
        </p:nvSpPr>
        <p:spPr>
          <a:xfrm>
            <a:off x="7402636" y="38100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4A58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10225757" y="38100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8A2E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3772495"/>
            <a:ext cx="523875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009775"/>
            <a:ext cx="5238750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 txBox="1"/>
          <p:nvPr/>
        </p:nvSpPr>
        <p:spPr>
          <a:xfrm>
            <a:off x="666750" y="6467475"/>
            <a:ext cx="1714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4: Focus sui Pici toscani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9058275" y="6467475"/>
            <a:ext cx="24669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Comune di Montepulciano &amp; Vivenda SpA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666750" y="2009775"/>
            <a:ext cx="5238750" cy="75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 </a:t>
            </a:r>
            <a:r>
              <a:rPr lang="en-US" sz="1275" b="1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pici toscani</a:t>
            </a: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sono gli antenati degli spaghetti: una pasta rustica fatta rigorosamente a mano, simbolo della cucina contadina senese e della Val d'Orcia.</a:t>
            </a:r>
            <a:endParaRPr/>
          </a:p>
        </p:txBody>
      </p:sp>
      <p:sp>
        <p:nvSpPr>
          <p:cNvPr id="147" name="Google Shape;147;p16"/>
          <p:cNvSpPr txBox="1"/>
          <p:nvPr/>
        </p:nvSpPr>
        <p:spPr>
          <a:xfrm>
            <a:off x="666750" y="2876847"/>
            <a:ext cx="5238750" cy="75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Il gesto fondamentale è l'</a:t>
            </a:r>
            <a:r>
              <a:rPr lang="en-US" sz="1275" b="0" i="1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"appiciare"</a:t>
            </a: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: tirare la pasta sulla spianatoia con il palmo delle mani fino a formare uno spaghetto lungo, spesso e morbido.</a:t>
            </a:r>
            <a:endParaRPr/>
          </a:p>
        </p:txBody>
      </p:sp>
      <p:pic>
        <p:nvPicPr>
          <p:cNvPr id="148" name="Google Shape;148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95350" y="3915370"/>
            <a:ext cx="342900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24600" y="2047875"/>
            <a:ext cx="516255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838200" y="476250"/>
            <a:ext cx="11221402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I Pici: L'Arte dell'Appiciare</a:t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666750" y="476250"/>
            <a:ext cx="57150" cy="447675"/>
          </a:xfrm>
          <a:prstGeom prst="rect">
            <a:avLst/>
          </a:prstGeom>
          <a:solidFill>
            <a:srgbClr val="8A2E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6875" y="2200275"/>
            <a:ext cx="32385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/>
        </p:nvSpPr>
        <p:spPr>
          <a:xfrm>
            <a:off x="666750" y="6467475"/>
            <a:ext cx="19907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5: Focus sugli Gnudi toscani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9058275" y="6467475"/>
            <a:ext cx="24669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Comune di Montepulciano &amp; Vivenda SpA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6286500" y="2518916"/>
            <a:ext cx="5238750" cy="75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Gli </a:t>
            </a:r>
            <a:r>
              <a:rPr lang="en-US" sz="1275" b="1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Gnudi</a:t>
            </a: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(che in dialetto toscano significa letteralmente "nudi") sono deliziosi bocconcini composti dal ripieno del classico raviolo, ma preparati senza la sfoglia esterna di pasta.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6286500" y="3385988"/>
            <a:ext cx="5238750" cy="912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L'impasto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combina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la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freschezza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 morbidezza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ricotta locale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con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gli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spinaci</a:t>
            </a:r>
            <a:r>
              <a:rPr lang="en-US" sz="1275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freschi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legati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da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una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spolverata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 parmigiano,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uova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pochissima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farina.</a:t>
            </a:r>
            <a:endParaRPr dirty="0"/>
          </a:p>
        </p:txBody>
      </p:sp>
      <p:sp>
        <p:nvSpPr>
          <p:cNvPr id="163" name="Google Shape;163;p17"/>
          <p:cNvSpPr txBox="1"/>
          <p:nvPr/>
        </p:nvSpPr>
        <p:spPr>
          <a:xfrm>
            <a:off x="6286500" y="4253061"/>
            <a:ext cx="5238750" cy="75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4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piccoli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pastai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giocheranno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creare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piccole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sfere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perfette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rotolandole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delicatamente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nella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semola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per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dar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loro la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consistenza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ideale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prima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cottura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.</a:t>
            </a:r>
            <a:endParaRPr dirty="0"/>
          </a:p>
        </p:txBody>
      </p:sp>
      <p:pic>
        <p:nvPicPr>
          <p:cNvPr id="164" name="Google Shape;164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24025" y="2257425"/>
            <a:ext cx="3124200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7"/>
          <p:cNvSpPr txBox="1"/>
          <p:nvPr/>
        </p:nvSpPr>
        <p:spPr>
          <a:xfrm>
            <a:off x="838200" y="476250"/>
            <a:ext cx="11221402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Gli Gnudi: Leggeri e Saporiti</a:t>
            </a:r>
            <a:endParaRPr/>
          </a:p>
        </p:txBody>
      </p:sp>
      <p:sp>
        <p:nvSpPr>
          <p:cNvPr id="166" name="Google Shape;166;p17"/>
          <p:cNvSpPr/>
          <p:nvPr/>
        </p:nvSpPr>
        <p:spPr>
          <a:xfrm>
            <a:off x="666750" y="476250"/>
            <a:ext cx="57150" cy="447675"/>
          </a:xfrm>
          <a:prstGeom prst="rect">
            <a:avLst/>
          </a:prstGeom>
          <a:solidFill>
            <a:srgbClr val="8A2E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58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6343650"/>
            <a:ext cx="523875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8"/>
          <p:cNvSpPr txBox="1"/>
          <p:nvPr/>
        </p:nvSpPr>
        <p:spPr>
          <a:xfrm>
            <a:off x="838200" y="571500"/>
            <a:ext cx="527065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I Condimenti e la Tavola</a:t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666750" y="571500"/>
            <a:ext cx="57150" cy="447675"/>
          </a:xfrm>
          <a:prstGeom prst="rect">
            <a:avLst/>
          </a:prstGeom>
          <a:solidFill>
            <a:srgbClr val="8A2E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666750" y="6467475"/>
            <a:ext cx="11906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6: I condimenti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666750" y="1257300"/>
            <a:ext cx="5191125" cy="51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Terminata la preparazione della pasta alle ore 18:00, passeremo ai fuochi per condire le creazioni con due capisaldi toscani: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748187" y="2022871"/>
            <a:ext cx="5450681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Sugo </a:t>
            </a:r>
            <a:r>
              <a:rPr lang="en-US" sz="1500" b="1" i="0" u="none" strike="noStrike" cap="none" dirty="0" err="1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all'Aglione</a:t>
            </a:r>
            <a:r>
              <a:rPr lang="en-US" sz="15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 (per </a:t>
            </a:r>
            <a:r>
              <a:rPr lang="en-US" sz="1500" b="1" i="0" u="none" strike="noStrike" cap="none" dirty="0" err="1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i</a:t>
            </a:r>
            <a:r>
              <a:rPr lang="en-US" sz="1500" b="1" i="0" u="none" strike="noStrike" cap="none" dirty="0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 Pici)</a:t>
            </a:r>
            <a:endParaRPr dirty="0"/>
          </a:p>
        </p:txBody>
      </p:sp>
      <p:sp>
        <p:nvSpPr>
          <p:cNvPr id="179" name="Google Shape;179;p18"/>
          <p:cNvSpPr txBox="1"/>
          <p:nvPr/>
        </p:nvSpPr>
        <p:spPr>
          <a:xfrm>
            <a:off x="666750" y="2260996"/>
            <a:ext cx="5191125" cy="51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Sugo di pomodoro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arricchito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dall'</a:t>
            </a:r>
            <a:r>
              <a:rPr lang="en-US" sz="1275" b="0" i="1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Aglione</a:t>
            </a:r>
            <a:r>
              <a:rPr lang="en-US" sz="1275" b="0" i="1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1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della</a:t>
            </a:r>
            <a:r>
              <a:rPr lang="en-US" sz="1275" b="0" i="1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1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Valdichiana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un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aglio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gigante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dal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sapore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dolcissimo e ad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alta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digeribilità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privo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allicina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.</a:t>
            </a:r>
            <a:endParaRPr dirty="0"/>
          </a:p>
        </p:txBody>
      </p:sp>
      <p:sp>
        <p:nvSpPr>
          <p:cNvPr id="180" name="Google Shape;180;p18"/>
          <p:cNvSpPr txBox="1"/>
          <p:nvPr/>
        </p:nvSpPr>
        <p:spPr>
          <a:xfrm>
            <a:off x="785812" y="5031543"/>
            <a:ext cx="5450681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Burro e Salvia </a:t>
            </a:r>
            <a:r>
              <a:rPr lang="en-US" sz="1500" b="1" i="0" u="none" strike="noStrike" cap="none" dirty="0" err="1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freschi</a:t>
            </a: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 (per </a:t>
            </a:r>
            <a:r>
              <a:rPr lang="en-US" sz="1500" b="1" i="0" u="none" strike="noStrike" cap="none" dirty="0" err="1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gli</a:t>
            </a: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sz="1500" b="1" i="0" u="none" strike="noStrike" cap="none" dirty="0" err="1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Gnudi</a:t>
            </a:r>
            <a:r>
              <a:rPr lang="en-US" sz="1500" b="1" i="0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)</a:t>
            </a:r>
            <a:endParaRPr dirty="0"/>
          </a:p>
        </p:txBody>
      </p:sp>
      <p:sp>
        <p:nvSpPr>
          <p:cNvPr id="181" name="Google Shape;181;p18"/>
          <p:cNvSpPr txBox="1"/>
          <p:nvPr/>
        </p:nvSpPr>
        <p:spPr>
          <a:xfrm>
            <a:off x="666750" y="5253666"/>
            <a:ext cx="5191125" cy="51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Il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condimento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perfetto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per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esaltare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il ripieno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setoso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 ricotta e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spinaci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sprigionando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profumi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freschi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del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giardino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aromatico</a:t>
            </a:r>
            <a:r>
              <a:rPr lang="en-US" sz="1275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.</a:t>
            </a:r>
            <a:endParaRPr dirty="0"/>
          </a:p>
        </p:txBody>
      </p:sp>
      <p:pic>
        <p:nvPicPr>
          <p:cNvPr id="182" name="Google Shape;182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2051446"/>
            <a:ext cx="2381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1853" y="504735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179A2F4-6F80-F101-E480-C4CCF911F4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25" y="3030734"/>
            <a:ext cx="2293538" cy="17489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B32749-0B33-A5F1-B734-4EA9EE52E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7864" y="1445829"/>
            <a:ext cx="2703747" cy="185059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981B4FC-EBA3-C016-E3DF-448C237D5C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1398" y="699247"/>
            <a:ext cx="2575147" cy="167188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AFBF2EE-FC8F-BB39-769D-4A826CF61F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7263" y="3033516"/>
            <a:ext cx="2610612" cy="174899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BAD5671-AC62-7A90-CF9A-EEE2216317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1398" y="2508646"/>
            <a:ext cx="2575147" cy="1538333"/>
          </a:xfrm>
          <a:prstGeom prst="rect">
            <a:avLst/>
          </a:prstGeom>
        </p:spPr>
      </p:pic>
      <p:sp>
        <p:nvSpPr>
          <p:cNvPr id="11" name="AutoShape 2" descr="Conosci Firenze :: Il Portale di Firenze">
            <a:extLst>
              <a:ext uri="{FF2B5EF4-FFF2-40B4-BE49-F238E27FC236}">
                <a16:creationId xmlns:a16="http://schemas.microsoft.com/office/drawing/2014/main" id="{16AF7B61-2400-A76A-B920-D7AE9A071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C11C370-1A45-4187-9EF6-2589753E81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02904" y="4156025"/>
            <a:ext cx="3478306" cy="21957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2674143"/>
            <a:ext cx="3429000" cy="229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2674143"/>
            <a:ext cx="3429000" cy="229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6250" y="2674143"/>
            <a:ext cx="3429000" cy="229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9"/>
          <p:cNvSpPr txBox="1"/>
          <p:nvPr/>
        </p:nvSpPr>
        <p:spPr>
          <a:xfrm>
            <a:off x="666750" y="6467475"/>
            <a:ext cx="1676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7: Valori del laboratorio</a:t>
            </a:r>
            <a:endParaRPr/>
          </a:p>
        </p:txBody>
      </p:sp>
      <p:sp>
        <p:nvSpPr>
          <p:cNvPr id="194" name="Google Shape;194;p19"/>
          <p:cNvSpPr txBox="1"/>
          <p:nvPr/>
        </p:nvSpPr>
        <p:spPr>
          <a:xfrm>
            <a:off x="9058275" y="6467475"/>
            <a:ext cx="24669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Comune di Montepulciano &amp; Vivenda SpA</a:t>
            </a:r>
            <a:endParaRPr/>
          </a:p>
        </p:txBody>
      </p:sp>
      <p:sp>
        <p:nvSpPr>
          <p:cNvPr id="195" name="Google Shape;195;p19"/>
          <p:cNvSpPr txBox="1"/>
          <p:nvPr/>
        </p:nvSpPr>
        <p:spPr>
          <a:xfrm>
            <a:off x="1406128" y="3645693"/>
            <a:ext cx="1950243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Manualità e Gioco</a:t>
            </a:r>
            <a:endParaRPr/>
          </a:p>
        </p:txBody>
      </p:sp>
      <p:sp>
        <p:nvSpPr>
          <p:cNvPr id="196" name="Google Shape;196;p19"/>
          <p:cNvSpPr txBox="1"/>
          <p:nvPr/>
        </p:nvSpPr>
        <p:spPr>
          <a:xfrm>
            <a:off x="962025" y="4026693"/>
            <a:ext cx="283845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6E665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Stendere la pasta e modellare gli gnudi stimola la motricità fine e l'espressione sensoriale dei bambini.</a:t>
            </a:r>
            <a:endParaRPr/>
          </a:p>
        </p:txBody>
      </p:sp>
      <p:sp>
        <p:nvSpPr>
          <p:cNvPr id="197" name="Google Shape;197;p19"/>
          <p:cNvSpPr txBox="1"/>
          <p:nvPr/>
        </p:nvSpPr>
        <p:spPr>
          <a:xfrm>
            <a:off x="5315902" y="3645693"/>
            <a:ext cx="156019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Cultura Locale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4676775" y="4026693"/>
            <a:ext cx="283845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6E665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Insegniamo il valore della filiera corta e l'origine dei prodotti tipici toscani d'eccellenza.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8785621" y="3645693"/>
            <a:ext cx="2050256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Tempo in Famiglia</a:t>
            </a:r>
            <a:endParaRPr/>
          </a:p>
        </p:txBody>
      </p:sp>
      <p:sp>
        <p:nvSpPr>
          <p:cNvPr id="200" name="Google Shape;200;p19"/>
          <p:cNvSpPr txBox="1"/>
          <p:nvPr/>
        </p:nvSpPr>
        <p:spPr>
          <a:xfrm>
            <a:off x="8391525" y="4026693"/>
            <a:ext cx="283845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6E665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Un momento disteso per genitori e figli, cooperando insieme lontano dai display digitali.</a:t>
            </a:r>
            <a:endParaRPr/>
          </a:p>
        </p:txBody>
      </p:sp>
      <p:pic>
        <p:nvPicPr>
          <p:cNvPr id="201" name="Google Shape;201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57412" y="3036093"/>
            <a:ext cx="44767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95975" y="3036093"/>
            <a:ext cx="4000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58337" y="3036093"/>
            <a:ext cx="50482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9"/>
          <p:cNvSpPr txBox="1"/>
          <p:nvPr/>
        </p:nvSpPr>
        <p:spPr>
          <a:xfrm>
            <a:off x="838200" y="476250"/>
            <a:ext cx="11221402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2D2520"/>
                </a:solidFill>
                <a:latin typeface="Merriweather"/>
                <a:ea typeface="Merriweather"/>
                <a:cs typeface="Merriweather"/>
                <a:sym typeface="Merriweather"/>
              </a:rPr>
              <a:t>Gli Obiettivi Educativi</a:t>
            </a:r>
            <a:endParaRPr/>
          </a:p>
        </p:txBody>
      </p:sp>
      <p:sp>
        <p:nvSpPr>
          <p:cNvPr id="205" name="Google Shape;205;p19"/>
          <p:cNvSpPr/>
          <p:nvPr/>
        </p:nvSpPr>
        <p:spPr>
          <a:xfrm>
            <a:off x="666750" y="476250"/>
            <a:ext cx="57150" cy="447675"/>
          </a:xfrm>
          <a:prstGeom prst="rect">
            <a:avLst/>
          </a:prstGeom>
          <a:solidFill>
            <a:srgbClr val="8A2E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E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5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87937" y="3239838"/>
            <a:ext cx="6524625" cy="151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6343650"/>
            <a:ext cx="108585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395287" y="2005607"/>
            <a:ext cx="11401425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50" b="1" i="0" u="none" strike="noStrike" cap="none">
                <a:solidFill>
                  <a:srgbClr val="8A2E1B"/>
                </a:solidFill>
                <a:latin typeface="Merriweather"/>
                <a:ea typeface="Merriweather"/>
                <a:cs typeface="Merriweather"/>
                <a:sym typeface="Merriweather"/>
              </a:rPr>
              <a:t>Pronti ad impastare?</a:t>
            </a:r>
            <a:endParaRPr/>
          </a:p>
        </p:txBody>
      </p:sp>
      <p:sp>
        <p:nvSpPr>
          <p:cNvPr id="214" name="Google Shape;214;p20"/>
          <p:cNvSpPr txBox="1"/>
          <p:nvPr/>
        </p:nvSpPr>
        <p:spPr>
          <a:xfrm>
            <a:off x="586066" y="5012293"/>
            <a:ext cx="10858500" cy="133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«</a:t>
            </a:r>
            <a:r>
              <a:rPr lang="en-US" sz="1600" b="0" i="1" u="none" strike="noStrike" cap="none" dirty="0" err="1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Cucinare</a:t>
            </a:r>
            <a:r>
              <a:rPr lang="en-US" sz="1600" b="0" i="1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 con amore per </a:t>
            </a:r>
            <a:r>
              <a:rPr lang="en-US" sz="1600" b="0" i="1" u="none" strike="noStrike" cap="none" dirty="0" err="1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crescere</a:t>
            </a:r>
            <a:r>
              <a:rPr lang="en-US" sz="1600" b="0" i="1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 in </a:t>
            </a:r>
            <a:r>
              <a:rPr lang="en-US" sz="1600" b="0" i="1" u="none" strike="noStrike" cap="none" dirty="0" err="1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armonia</a:t>
            </a:r>
            <a:r>
              <a:rPr lang="en-US" sz="1600" b="0" i="1" u="none" strike="noStrike" cap="none" dirty="0">
                <a:solidFill>
                  <a:srgbClr val="4A583B"/>
                </a:solidFill>
                <a:latin typeface="Merriweather"/>
                <a:ea typeface="Merriweather"/>
                <a:cs typeface="Merriweather"/>
                <a:sym typeface="Merriweather"/>
              </a:rPr>
              <a:t>.»</a:t>
            </a:r>
          </a:p>
          <a:p>
            <a:pPr marL="0" marR="0" lvl="0" indent="0" algn="ctr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0" i="1" u="none" strike="noStrike" cap="none" dirty="0">
              <a:solidFill>
                <a:srgbClr val="4A583B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ctr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solidFill>
                  <a:schemeClr val="tx1"/>
                </a:solidFill>
                <a:latin typeface="Merriweather"/>
                <a:sym typeface="Merriweather"/>
              </a:rPr>
              <a:t>Vi </a:t>
            </a:r>
            <a:r>
              <a:rPr lang="en-US" sz="2400" b="1" i="1" dirty="0" err="1">
                <a:solidFill>
                  <a:schemeClr val="tx1"/>
                </a:solidFill>
                <a:latin typeface="Merriweather"/>
                <a:sym typeface="Merriweather"/>
              </a:rPr>
              <a:t>aspettiamo</a:t>
            </a:r>
            <a:r>
              <a:rPr lang="en-US" sz="2400" b="1" i="1" dirty="0">
                <a:solidFill>
                  <a:schemeClr val="tx1"/>
                </a:solidFill>
                <a:latin typeface="Merriweather"/>
                <a:sym typeface="Merriweather"/>
              </a:rPr>
              <a:t>!!!</a:t>
            </a:r>
            <a:endParaRPr sz="1800" b="1" dirty="0">
              <a:solidFill>
                <a:schemeClr val="tx1"/>
              </a:solidFill>
            </a:endParaRPr>
          </a:p>
        </p:txBody>
      </p:sp>
      <p:sp>
        <p:nvSpPr>
          <p:cNvPr id="215" name="Google Shape;215;p20"/>
          <p:cNvSpPr txBox="1"/>
          <p:nvPr/>
        </p:nvSpPr>
        <p:spPr>
          <a:xfrm>
            <a:off x="666750" y="6467475"/>
            <a:ext cx="10668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E665E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Slide 8: Saluti finali</a:t>
            </a:r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9810750" y="6467475"/>
            <a:ext cx="1714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A2E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Piccoli pastai crescono 2026</a:t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3143529" y="3405707"/>
            <a:ext cx="5743575" cy="26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ctr" rtl="0">
              <a:lnSpc>
                <a:spcPct val="1549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Comune</a:t>
            </a:r>
            <a:r>
              <a:rPr lang="en-US" sz="1350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 Montepulciano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- </a:t>
            </a:r>
            <a:r>
              <a:rPr lang="en-US" sz="13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Assessorato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all'Istruzione</a:t>
            </a:r>
            <a:endParaRPr dirty="0"/>
          </a:p>
        </p:txBody>
      </p:sp>
      <p:sp>
        <p:nvSpPr>
          <p:cNvPr id="218" name="Google Shape;218;p20"/>
          <p:cNvSpPr txBox="1"/>
          <p:nvPr/>
        </p:nvSpPr>
        <p:spPr>
          <a:xfrm>
            <a:off x="3224212" y="3810296"/>
            <a:ext cx="57435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ctr" rtl="0">
              <a:lnSpc>
                <a:spcPct val="1549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Vivenda</a:t>
            </a:r>
            <a:r>
              <a:rPr lang="en-US" sz="1350" b="1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SpA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- </a:t>
            </a:r>
            <a:r>
              <a:rPr lang="en-US" sz="1350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Azienda di </a:t>
            </a:r>
            <a:r>
              <a:rPr lang="en-US" sz="1350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</a:t>
            </a:r>
            <a:r>
              <a:rPr lang="en-US" sz="13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istorazione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della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men</a:t>
            </a:r>
            <a:r>
              <a:rPr lang="en-US" sz="1350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sa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0" i="0" u="none" strike="noStrike" cap="none" dirty="0" err="1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Scolastica</a:t>
            </a:r>
            <a:r>
              <a:rPr lang="en-US" sz="1350" b="0" i="0" u="none" strike="noStrike" cap="none" dirty="0">
                <a:solidFill>
                  <a:srgbClr val="4E453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endParaRPr dirty="0"/>
          </a:p>
        </p:txBody>
      </p:sp>
      <p:sp>
        <p:nvSpPr>
          <p:cNvPr id="219" name="Google Shape;219;p20"/>
          <p:cNvSpPr txBox="1"/>
          <p:nvPr/>
        </p:nvSpPr>
        <p:spPr>
          <a:xfrm>
            <a:off x="3224212" y="4336778"/>
            <a:ext cx="5743575" cy="26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ctr" rtl="0">
              <a:lnSpc>
                <a:spcPct val="1549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L'evento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si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terrà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nel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pieno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rispetto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delle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norme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350" b="1" i="0" u="none" strike="noStrike" cap="none" dirty="0" err="1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igienico-sanitarie</a:t>
            </a:r>
            <a:r>
              <a:rPr lang="en-US" sz="1350" b="1" i="0" u="none" strike="noStrike" cap="none" dirty="0">
                <a:solidFill>
                  <a:srgbClr val="8A2E1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.</a:t>
            </a:r>
            <a:endParaRPr dirty="0"/>
          </a:p>
        </p:txBody>
      </p:sp>
      <p:pic>
        <p:nvPicPr>
          <p:cNvPr id="220" name="Google Shape;220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0438" y="3525142"/>
            <a:ext cx="17145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98988" y="3904222"/>
            <a:ext cx="17145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86636" y="4430986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607</Words>
  <Application>Microsoft Office PowerPoint</Application>
  <PresentationFormat>Widescreen</PresentationFormat>
  <Paragraphs>59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Merriweather</vt:lpstr>
      <vt:lpstr>Plus Jakarta Sans Medium</vt:lpstr>
      <vt:lpstr>Plus Jakarta Sans SemiBold</vt:lpstr>
      <vt:lpstr>Plus Jakarta Sans</vt:lpstr>
      <vt:lpstr>Calibri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Dietista Toscana</dc:creator>
  <cp:lastModifiedBy>Dietista Toscana</cp:lastModifiedBy>
  <cp:revision>3</cp:revision>
  <dcterms:modified xsi:type="dcterms:W3CDTF">2026-05-21T11:45:42Z</dcterms:modified>
</cp:coreProperties>
</file>