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9"/>
  </p:notesMasterIdLst>
  <p:handoutMasterIdLst>
    <p:handoutMasterId r:id="rId10"/>
  </p:handoutMasterIdLst>
  <p:sldIdLst>
    <p:sldId id="256" r:id="rId3"/>
    <p:sldId id="257" r:id="rId4"/>
    <p:sldId id="258" r:id="rId5"/>
    <p:sldId id="259" r:id="rId6"/>
    <p:sldId id="260" r:id="rId7"/>
    <p:sldId id="263" r:id="rId8"/>
  </p:sldIdLst>
  <p:sldSz cx="9144000" cy="6858000" type="screen4x3"/>
  <p:notesSz cx="6742113" cy="987266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7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22317" cy="49418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18223" y="0"/>
            <a:ext cx="2922317" cy="494186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57D28913-92AA-4E18-AFB0-8F365A2EE2E1}" type="datetimeFigureOut">
              <a:rPr lang="it-IT" smtClean="0"/>
              <a:t>18/03/2026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2" y="9378477"/>
            <a:ext cx="2922317" cy="49418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18223" y="9378477"/>
            <a:ext cx="2922317" cy="494186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0998BC09-26F4-4F09-87C6-FADF293F669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037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090613" y="808038"/>
            <a:ext cx="5316537" cy="3987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it-IT" sz="4400" b="0" strike="noStrike" spc="-1">
                <a:latin typeface="Arial"/>
              </a:rPr>
              <a:t>Fai clic per spostare la diapositiva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749822" y="5050907"/>
            <a:ext cx="5998209" cy="478488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it-IT" sz="2000" b="0" strike="noStrike" spc="-1">
                <a:latin typeface="Arial"/>
              </a:rPr>
              <a:t>Fai clic per modificare il formato delle note</a:t>
            </a:r>
          </a:p>
        </p:txBody>
      </p:sp>
      <p:sp>
        <p:nvSpPr>
          <p:cNvPr id="78" name="PlaceHolder 3"/>
          <p:cNvSpPr>
            <a:spLocks noGrp="1"/>
          </p:cNvSpPr>
          <p:nvPr>
            <p:ph type="hdr"/>
          </p:nvPr>
        </p:nvSpPr>
        <p:spPr>
          <a:xfrm>
            <a:off x="1" y="1"/>
            <a:ext cx="3253864" cy="531335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it-IT" sz="1400" b="0" strike="noStrike" spc="-1">
                <a:latin typeface="Times New Roman"/>
              </a:rPr>
              <a:t>&lt;intestazione&gt;</a:t>
            </a:r>
          </a:p>
        </p:txBody>
      </p:sp>
      <p:sp>
        <p:nvSpPr>
          <p:cNvPr id="79" name="PlaceHolder 4"/>
          <p:cNvSpPr>
            <a:spLocks noGrp="1"/>
          </p:cNvSpPr>
          <p:nvPr>
            <p:ph type="dt"/>
          </p:nvPr>
        </p:nvSpPr>
        <p:spPr>
          <a:xfrm>
            <a:off x="4243986" y="1"/>
            <a:ext cx="3253864" cy="531335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it-IT" sz="1400" b="0" strike="noStrike" spc="-1">
                <a:latin typeface="Times New Roman"/>
              </a:rPr>
              <a:t>&lt;data/ora&gt;</a:t>
            </a:r>
          </a:p>
        </p:txBody>
      </p:sp>
      <p:sp>
        <p:nvSpPr>
          <p:cNvPr id="80" name="PlaceHolder 5"/>
          <p:cNvSpPr>
            <a:spLocks noGrp="1"/>
          </p:cNvSpPr>
          <p:nvPr>
            <p:ph type="ftr"/>
          </p:nvPr>
        </p:nvSpPr>
        <p:spPr>
          <a:xfrm>
            <a:off x="1" y="10102172"/>
            <a:ext cx="3253864" cy="53133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it-IT" sz="1400" b="0" strike="noStrike" spc="-1">
                <a:latin typeface="Times New Roman"/>
              </a:rPr>
              <a:t>&lt;piè di pagina&gt;</a:t>
            </a:r>
          </a:p>
        </p:txBody>
      </p:sp>
      <p:sp>
        <p:nvSpPr>
          <p:cNvPr id="81" name="PlaceHolder 6"/>
          <p:cNvSpPr>
            <a:spLocks noGrp="1"/>
          </p:cNvSpPr>
          <p:nvPr>
            <p:ph type="sldNum"/>
          </p:nvPr>
        </p:nvSpPr>
        <p:spPr>
          <a:xfrm>
            <a:off x="4243986" y="10102172"/>
            <a:ext cx="3253864" cy="531335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081CCB71-BDBE-44AD-AF74-0304655003E0}" type="slidenum">
              <a:rPr lang="it-IT" sz="1400" b="0" strike="noStrike" spc="-1">
                <a:latin typeface="Times New Roman"/>
              </a:rPr>
              <a:t>‹N›</a:t>
            </a:fld>
            <a:endParaRPr lang="it-IT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43902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body"/>
          </p:nvPr>
        </p:nvSpPr>
        <p:spPr>
          <a:xfrm>
            <a:off x="673768" y="4689283"/>
            <a:ext cx="5391211" cy="4439728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it-IT" sz="2000" spc="-1">
              <a:latin typeface="Arial"/>
            </a:endParaRPr>
          </a:p>
        </p:txBody>
      </p:sp>
      <p:sp>
        <p:nvSpPr>
          <p:cNvPr id="110" name="CustomShape 2"/>
          <p:cNvSpPr/>
          <p:nvPr/>
        </p:nvSpPr>
        <p:spPr>
          <a:xfrm>
            <a:off x="3818372" y="9376777"/>
            <a:ext cx="2918946" cy="49087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  <p:extLst>
      <p:ext uri="{BB962C8B-B14F-4D97-AF65-F5344CB8AC3E}">
        <p14:creationId xmlns:p14="http://schemas.microsoft.com/office/powerpoint/2010/main" val="2254930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it-IT" sz="4400" b="0" strike="noStrike" spc="-1">
                <a:latin typeface="Arial"/>
              </a:rPr>
              <a:t>Fai clic per modificare il formato del testo del titolo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strike="noStrike" spc="-1"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00" b="0" strike="noStrike" spc="-1"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400" b="0" strike="noStrike" spc="-1"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it-IT" sz="4400" b="0" strike="noStrike" spc="-1">
                <a:latin typeface="Arial"/>
              </a:rPr>
              <a:t>Fai clic per modificare il formato del testo del titolo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3200" b="0" strike="noStrike" spc="-1">
                <a:latin typeface="Arial"/>
              </a:rPr>
              <a:t>Fai clic per modificare il formato del testo della struttura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800" b="0" strike="noStrike" spc="-1">
                <a:latin typeface="Arial"/>
              </a:rPr>
              <a:t>Secondo livello struttura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400" b="0" strike="noStrike" spc="-1">
                <a:latin typeface="Arial"/>
              </a:rPr>
              <a:t>Terzo livello struttura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2000" b="0" strike="noStrike" spc="-1">
                <a:latin typeface="Arial"/>
              </a:rPr>
              <a:t>Quarto livello struttura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Quinto livello struttura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Sesto livello struttura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2000" b="0" strike="noStrike" spc="-1">
                <a:latin typeface="Arial"/>
              </a:rPr>
              <a:t>Settimo livello struttura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576000" y="360000"/>
            <a:ext cx="7878960" cy="244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2800" b="1" i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L’azienda di ristorazione </a:t>
            </a:r>
            <a:r>
              <a:rPr lang="it-IT" sz="2800" b="1" i="1" strike="noStrike" spc="-1" dirty="0" err="1">
                <a:solidFill>
                  <a:srgbClr val="000000"/>
                </a:solidFill>
                <a:latin typeface="Times New Roman"/>
                <a:ea typeface="DejaVu Sans"/>
              </a:rPr>
              <a:t>Vivenda</a:t>
            </a:r>
            <a:r>
              <a:rPr lang="it-IT" sz="2800" b="1" i="1" spc="-1" dirty="0">
                <a:solidFill>
                  <a:srgbClr val="000000"/>
                </a:solidFill>
                <a:latin typeface="Times New Roman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it-IT" sz="2800" b="1" i="1" spc="-1" dirty="0">
                <a:solidFill>
                  <a:srgbClr val="000000"/>
                </a:solidFill>
                <a:latin typeface="Times New Roman"/>
              </a:rPr>
              <a:t>con la collaborazione del Comune di Montepulciano</a:t>
            </a:r>
            <a:r>
              <a:rPr lang="it-IT" sz="2800" b="1" i="1" strike="noStrike" spc="-1" dirty="0">
                <a:solidFill>
                  <a:srgbClr val="000000"/>
                </a:solidFill>
                <a:latin typeface="Times New Roman"/>
                <a:ea typeface="DejaVu Sans"/>
              </a:rPr>
              <a:t>, presenta:</a:t>
            </a:r>
            <a:endParaRPr lang="it-IT" sz="2800" b="0" strike="noStrike" spc="-1" dirty="0">
              <a:latin typeface="Arial"/>
            </a:endParaRPr>
          </a:p>
        </p:txBody>
      </p:sp>
      <p:sp>
        <p:nvSpPr>
          <p:cNvPr id="83" name="CustomShape 2"/>
          <p:cNvSpPr/>
          <p:nvPr/>
        </p:nvSpPr>
        <p:spPr>
          <a:xfrm>
            <a:off x="1062900" y="2398034"/>
            <a:ext cx="6905160" cy="186020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4000" b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«Laboratorio di cucina per </a:t>
            </a:r>
            <a:endParaRPr lang="it-IT" sz="4000" b="0" strike="noStrike" spc="-1" dirty="0">
              <a:solidFill>
                <a:srgbClr val="00206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4000" b="1" strike="noStrike" spc="-1" dirty="0">
                <a:solidFill>
                  <a:srgbClr val="002060"/>
                </a:solidFill>
                <a:latin typeface="Times New Roman"/>
                <a:ea typeface="DejaVu Sans"/>
              </a:rPr>
              <a:t>genitori e bambini»</a:t>
            </a:r>
            <a:endParaRPr lang="it-IT" sz="4000" b="0" strike="noStrike" spc="-1" dirty="0">
              <a:solidFill>
                <a:srgbClr val="00206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3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it-IT" sz="2800" b="1" strike="noStrike" spc="-1" dirty="0">
                <a:solidFill>
                  <a:srgbClr val="FF0000"/>
                </a:solidFill>
                <a:latin typeface="Times New Roman"/>
                <a:ea typeface="DejaVu Sans"/>
              </a:rPr>
              <a:t>Giovedì 19 Marzo </a:t>
            </a:r>
            <a:r>
              <a:rPr lang="it-IT" sz="2800" b="1" spc="-1" dirty="0">
                <a:solidFill>
                  <a:srgbClr val="FF0000"/>
                </a:solidFill>
                <a:latin typeface="Times New Roman"/>
                <a:ea typeface="DejaVu Sans"/>
              </a:rPr>
              <a:t>2026</a:t>
            </a:r>
            <a:endParaRPr lang="it-IT" sz="2800" b="0" strike="noStrike" spc="-1" dirty="0">
              <a:solidFill>
                <a:srgbClr val="FF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1800" b="0" strike="noStrike" spc="-1" dirty="0">
              <a:latin typeface="Arial"/>
            </a:endParaRPr>
          </a:p>
        </p:txBody>
      </p:sp>
      <p:pic>
        <p:nvPicPr>
          <p:cNvPr id="84" name="Immagine 6"/>
          <p:cNvPicPr/>
          <p:nvPr/>
        </p:nvPicPr>
        <p:blipFill>
          <a:blip r:embed="rId2"/>
          <a:stretch/>
        </p:blipFill>
        <p:spPr>
          <a:xfrm>
            <a:off x="6814438" y="3567953"/>
            <a:ext cx="1931801" cy="2930047"/>
          </a:xfrm>
          <a:prstGeom prst="rect">
            <a:avLst/>
          </a:prstGeom>
          <a:ln w="9360">
            <a:noFill/>
          </a:ln>
        </p:spPr>
      </p:pic>
      <p:pic>
        <p:nvPicPr>
          <p:cNvPr id="87" name="Immagine 86"/>
          <p:cNvPicPr/>
          <p:nvPr/>
        </p:nvPicPr>
        <p:blipFill>
          <a:blip r:embed="rId3"/>
          <a:stretch/>
        </p:blipFill>
        <p:spPr>
          <a:xfrm>
            <a:off x="7082841" y="145184"/>
            <a:ext cx="1931801" cy="1233833"/>
          </a:xfrm>
          <a:prstGeom prst="rect">
            <a:avLst/>
          </a:prstGeom>
          <a:ln w="0">
            <a:noFill/>
          </a:ln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E0F62394-081C-A5E7-400B-582F408AE8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761" y="5057970"/>
            <a:ext cx="2802639" cy="14400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457200" y="274680"/>
            <a:ext cx="8226360" cy="113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Istruzioni prima di iniziare …</a:t>
            </a:r>
            <a:endParaRPr lang="it-IT" sz="4400" b="0" strike="noStrike" spc="-1">
              <a:latin typeface="Arial"/>
            </a:endParaRPr>
          </a:p>
        </p:txBody>
      </p:sp>
      <p:sp>
        <p:nvSpPr>
          <p:cNvPr id="89" name="CustomShape 2"/>
          <p:cNvSpPr/>
          <p:nvPr/>
        </p:nvSpPr>
        <p:spPr>
          <a:xfrm>
            <a:off x="457200" y="1600200"/>
            <a:ext cx="8226360" cy="45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È vietato entrare in cucina con scarpe sporche</a:t>
            </a:r>
            <a:endParaRPr lang="it-IT" sz="3200" b="0" strike="noStrike" spc="-1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È vietato entrare in cucina con vestiti sporchi</a:t>
            </a: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32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Perché? </a:t>
            </a: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32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Lo sporco che è sulle scarpe e sui vestiti potrebbe andare a finire nel mangiare!</a:t>
            </a: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720000" y="274680"/>
            <a:ext cx="7963560" cy="58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Istruzioni prima di iniziare …</a:t>
            </a:r>
            <a:endParaRPr lang="it-IT" sz="4400" b="0" strike="noStrike" spc="-1">
              <a:latin typeface="Arial"/>
            </a:endParaRPr>
          </a:p>
        </p:txBody>
      </p:sp>
      <p:sp>
        <p:nvSpPr>
          <p:cNvPr id="91" name="CustomShape 2"/>
          <p:cNvSpPr/>
          <p:nvPr/>
        </p:nvSpPr>
        <p:spPr>
          <a:xfrm>
            <a:off x="432000" y="1008000"/>
            <a:ext cx="8251560" cy="5037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984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Lavarsi bene le mani</a:t>
            </a:r>
            <a:endParaRPr lang="it-IT" sz="2200" b="0" strike="noStrike" spc="-1">
              <a:latin typeface="Arial"/>
            </a:endParaRPr>
          </a:p>
          <a:p>
            <a:pPr marL="743040" lvl="1" indent="-282600">
              <a:lnSpc>
                <a:spcPct val="8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Quando?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Prima di iniziare a lavorare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Dopo aver finito di preparare un piatto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Dopo essere stati in bagno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Se si maneggiano rifiuti o qualcosa di sporco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Se si toccano naso, bocca, capelli, orecchie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Dopo essersi soffiati il naso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Dopo aver tossito o starnutito</a:t>
            </a:r>
            <a:endParaRPr lang="it-IT" sz="2200" b="0" strike="noStrike" spc="-1">
              <a:latin typeface="Arial"/>
            </a:endParaRPr>
          </a:p>
          <a:p>
            <a:pPr marL="743040" lvl="1" indent="-282600">
              <a:lnSpc>
                <a:spcPct val="8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Come?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Con il sapone, pulendo bene sia il palmo che il dorso della mano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Asciugando molto bene con un pezzo di carta del rotolo</a:t>
            </a:r>
            <a:endParaRPr lang="it-IT" sz="2200" b="0" strike="noStrike" spc="-1">
              <a:latin typeface="Arial"/>
            </a:endParaRPr>
          </a:p>
          <a:p>
            <a:pPr marL="743040" lvl="1" indent="-282600">
              <a:lnSpc>
                <a:spcPct val="8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Perché?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Con le mani dobbiamo toccare  i prodotti che poi mangeremo, se le nostre mani sono sporche anche il cibo sarà sporco!</a:t>
            </a:r>
            <a:endParaRPr lang="it-IT" sz="2200" b="0" strike="noStrike" spc="-1">
              <a:latin typeface="Arial"/>
            </a:endParaRPr>
          </a:p>
          <a:p>
            <a:pPr marL="743040" lvl="1" indent="-282600">
              <a:lnSpc>
                <a:spcPct val="8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200" b="0" u="sng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  <a:ea typeface="DejaVu Sans"/>
              </a:rPr>
              <a:t>Importante:</a:t>
            </a: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non si usano guanti di plastica perché si potrebbero rompere e qualche pezzo potrebbe andare a finire nel cibo</a:t>
            </a:r>
            <a:endParaRPr lang="it-IT" sz="2200" b="0" strike="noStrike" spc="-1">
              <a:latin typeface="Arial"/>
            </a:endParaRPr>
          </a:p>
          <a:p>
            <a:pPr marL="1143000" lvl="2" indent="-225360">
              <a:lnSpc>
                <a:spcPct val="8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2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Si devono usare guanti solo se hai una ferita o un’infezione sulla mano perché potrebbe contaminare il cibo</a:t>
            </a:r>
            <a:endParaRPr lang="it-IT" sz="2200" b="0" strike="noStrike" spc="-1">
              <a:latin typeface="Arial"/>
            </a:endParaRPr>
          </a:p>
          <a:p>
            <a:pPr>
              <a:lnSpc>
                <a:spcPct val="80000"/>
              </a:lnSpc>
            </a:pPr>
            <a:endParaRPr lang="it-IT" sz="2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2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CustomShape 1"/>
          <p:cNvSpPr/>
          <p:nvPr/>
        </p:nvSpPr>
        <p:spPr>
          <a:xfrm>
            <a:off x="457200" y="274680"/>
            <a:ext cx="8226360" cy="113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Istruzioni prima di iniziare …</a:t>
            </a:r>
            <a:endParaRPr lang="it-IT" sz="4400" b="0" strike="noStrike" spc="-1">
              <a:latin typeface="Arial"/>
            </a:endParaRPr>
          </a:p>
        </p:txBody>
      </p:sp>
      <p:sp>
        <p:nvSpPr>
          <p:cNvPr id="93" name="CustomShape 2"/>
          <p:cNvSpPr/>
          <p:nvPr/>
        </p:nvSpPr>
        <p:spPr>
          <a:xfrm>
            <a:off x="457200" y="1600200"/>
            <a:ext cx="8226360" cy="45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Mettersi :</a:t>
            </a:r>
            <a:endParaRPr lang="it-IT" sz="3200" b="0" strike="noStrike" spc="-1" dirty="0">
              <a:latin typeface="Arial"/>
            </a:endParaRPr>
          </a:p>
          <a:p>
            <a:pPr marL="743040" lvl="1" indent="-28260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il grembiule pulito</a:t>
            </a:r>
            <a:endParaRPr lang="it-IT" sz="2800" b="0" strike="noStrike" spc="-1" dirty="0">
              <a:latin typeface="Arial"/>
            </a:endParaRPr>
          </a:p>
          <a:p>
            <a:pPr marL="743040" lvl="1" indent="-28260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il cappello</a:t>
            </a:r>
            <a:endParaRPr lang="it-IT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28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tabLst>
                <a:tab pos="0" algn="l"/>
              </a:tabLst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Perché?</a:t>
            </a:r>
            <a:endParaRPr lang="it-IT" sz="32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Il grembiule serve per non sporcarsi troppo e per evitare di contaminare le preparazioni</a:t>
            </a:r>
            <a:endParaRPr lang="it-IT" sz="28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it-IT" sz="28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Il cappello serve per non far cadere i capelli nel cibo, è importante quindi che tutti i capelli siano dentro il cappello da cuoco</a:t>
            </a:r>
            <a:endParaRPr lang="it-IT" sz="2800" b="0" strike="noStrike" spc="-1" dirty="0"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it-IT" sz="2800" b="0" strike="noStrike" spc="-1" dirty="0">
              <a:latin typeface="Arial"/>
            </a:endParaRPr>
          </a:p>
        </p:txBody>
      </p:sp>
      <p:pic>
        <p:nvPicPr>
          <p:cNvPr id="94" name="Picture 5"/>
          <p:cNvPicPr/>
          <p:nvPr/>
        </p:nvPicPr>
        <p:blipFill>
          <a:blip r:embed="rId2"/>
          <a:stretch/>
        </p:blipFill>
        <p:spPr>
          <a:xfrm>
            <a:off x="5508000" y="1556640"/>
            <a:ext cx="2574720" cy="21304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457200" y="329822"/>
            <a:ext cx="8226360" cy="113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3600" b="0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Piatti scelti e ingredienti per la giornata di oggi: </a:t>
            </a:r>
            <a:endParaRPr lang="it-IT" sz="3600" b="0" strike="noStrike" spc="-1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96" name="CustomShape 2"/>
          <p:cNvSpPr/>
          <p:nvPr/>
        </p:nvSpPr>
        <p:spPr>
          <a:xfrm>
            <a:off x="457200" y="1569000"/>
            <a:ext cx="8226360" cy="45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</a:pPr>
            <a:endParaRPr lang="it-IT" sz="20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Polpette di fagioli</a:t>
            </a:r>
            <a:r>
              <a:rPr lang="it-IT" sz="3200" spc="-1" dirty="0">
                <a:solidFill>
                  <a:srgbClr val="000000"/>
                </a:solidFill>
                <a:latin typeface="Calibri"/>
              </a:rPr>
              <a:t>:</a:t>
            </a:r>
            <a:r>
              <a:rPr lang="it-IT" sz="20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fagioli secchi</a:t>
            </a:r>
            <a:r>
              <a:rPr lang="it-IT" sz="20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patate, uova </a:t>
            </a:r>
            <a:r>
              <a:rPr lang="it-IT" sz="20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di gallina a guscio, pangrattato, parmigiano grattugiato, salvia, rosmarino, olio extravergine d’olive, sale</a:t>
            </a: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it-IT" sz="2000" b="0" strike="noStrike" spc="-1" dirty="0">
              <a:latin typeface="Arial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Salsa di carote</a:t>
            </a:r>
            <a:r>
              <a:rPr lang="it-IT" sz="3200" spc="-1" dirty="0">
                <a:solidFill>
                  <a:srgbClr val="000000"/>
                </a:solidFill>
                <a:latin typeface="Calibri"/>
              </a:rPr>
              <a:t>:</a:t>
            </a:r>
            <a:r>
              <a:rPr lang="it-IT" sz="12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it-IT" sz="2000" spc="-1" dirty="0">
                <a:solidFill>
                  <a:srgbClr val="000000"/>
                </a:solidFill>
                <a:latin typeface="Calibri"/>
              </a:rPr>
              <a:t>carote fresche, ricotta, olio extravergine di oliva, sale</a:t>
            </a: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it-IT" sz="2000" spc="-1" dirty="0">
              <a:solidFill>
                <a:srgbClr val="000000"/>
              </a:solidFill>
              <a:latin typeface="Calibri"/>
            </a:endParaRPr>
          </a:p>
          <a:p>
            <a:pPr marL="343080" indent="-339840"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Biscotti al limone</a:t>
            </a:r>
            <a:r>
              <a:rPr lang="it-IT" sz="3200" spc="-1" dirty="0">
                <a:solidFill>
                  <a:srgbClr val="000000"/>
                </a:solidFill>
                <a:latin typeface="Calibri"/>
              </a:rPr>
              <a:t>:</a:t>
            </a:r>
            <a:r>
              <a:rPr lang="it-IT" sz="12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it-IT" sz="2000" spc="-1" dirty="0">
                <a:solidFill>
                  <a:srgbClr val="000000"/>
                </a:solidFill>
                <a:latin typeface="Calibri"/>
              </a:rPr>
              <a:t>farina di frumento di tipo «00», zucchero, olio di semi di girasole, scorza di limone, lievito per dolci, sale</a:t>
            </a: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it-IT" sz="2000" spc="-1" dirty="0">
              <a:solidFill>
                <a:srgbClr val="000000"/>
              </a:solidFill>
              <a:latin typeface="Calibri"/>
            </a:endParaRPr>
          </a:p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endParaRPr lang="it-IT" sz="2000" spc="-1" dirty="0"/>
          </a:p>
          <a:p>
            <a:pPr>
              <a:lnSpc>
                <a:spcPct val="100000"/>
              </a:lnSpc>
            </a:pPr>
            <a:endParaRPr lang="it-IT" sz="2000" b="0" strike="noStrike" spc="-1" dirty="0">
              <a:latin typeface="Arial"/>
            </a:endParaRPr>
          </a:p>
        </p:txBody>
      </p:sp>
      <p:pic>
        <p:nvPicPr>
          <p:cNvPr id="97" name="Picture 5"/>
          <p:cNvPicPr/>
          <p:nvPr/>
        </p:nvPicPr>
        <p:blipFill>
          <a:blip r:embed="rId2"/>
          <a:stretch/>
        </p:blipFill>
        <p:spPr>
          <a:xfrm>
            <a:off x="7017745" y="5177928"/>
            <a:ext cx="1401410" cy="1155799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CustomShape 1"/>
          <p:cNvSpPr/>
          <p:nvPr/>
        </p:nvSpPr>
        <p:spPr>
          <a:xfrm>
            <a:off x="457200" y="274680"/>
            <a:ext cx="8226360" cy="1139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it-IT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it-IT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… e non è finita qui …</a:t>
            </a:r>
            <a:endParaRPr lang="it-IT" sz="44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it-IT" sz="4400" b="0" strike="noStrike" spc="-1">
              <a:latin typeface="Arial"/>
            </a:endParaRPr>
          </a:p>
        </p:txBody>
      </p:sp>
      <p:sp>
        <p:nvSpPr>
          <p:cNvPr id="107" name="CustomShape 2"/>
          <p:cNvSpPr/>
          <p:nvPr/>
        </p:nvSpPr>
        <p:spPr>
          <a:xfrm>
            <a:off x="457200" y="1600200"/>
            <a:ext cx="8226360" cy="452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3080" indent="-3398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it-IT" sz="3200" b="0" strike="noStrike" spc="-1">
                <a:solidFill>
                  <a:srgbClr val="000000"/>
                </a:solidFill>
                <a:latin typeface="Calibri"/>
                <a:ea typeface="DejaVu Sans"/>
              </a:rPr>
              <a:t>Alla fine di tutte le preparazioni dovremo pulire molto bene dove abbiamo lavorato, come tutti i bravi cuochi non si lascia mai la cucina sporca!</a:t>
            </a:r>
            <a:endParaRPr lang="it-IT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it-IT" sz="3200" b="0" strike="noStrike" spc="-1">
              <a:latin typeface="Arial"/>
            </a:endParaRPr>
          </a:p>
        </p:txBody>
      </p:sp>
      <p:pic>
        <p:nvPicPr>
          <p:cNvPr id="108" name="Picture 3"/>
          <p:cNvPicPr/>
          <p:nvPr/>
        </p:nvPicPr>
        <p:blipFill>
          <a:blip r:embed="rId2"/>
          <a:stretch/>
        </p:blipFill>
        <p:spPr>
          <a:xfrm>
            <a:off x="5076000" y="3285000"/>
            <a:ext cx="2373120" cy="28771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</TotalTime>
  <Words>382</Words>
  <Application>Microsoft Office PowerPoint</Application>
  <PresentationFormat>Presentazione su schermo (4:3)</PresentationFormat>
  <Paragraphs>50</Paragraphs>
  <Slides>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6</vt:i4>
      </vt:variant>
    </vt:vector>
  </HeadingPairs>
  <TitlesOfParts>
    <vt:vector size="13" baseType="lpstr">
      <vt:lpstr>Arial</vt:lpstr>
      <vt:lpstr>Calibri</vt:lpstr>
      <vt:lpstr>Symbol</vt:lpstr>
      <vt:lpstr>Times New Roman</vt:lpstr>
      <vt:lpstr>Wingdings</vt:lpstr>
      <vt:lpstr>Office Theme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Comune di Impruneta con la collaborazione dell'Azienda di ristorazione Vivenda Cascina e l'Istituto scolastico Primo Levi di Impruneta</dc:title>
  <dc:subject/>
  <dc:creator>Patrizia Bucelli</dc:creator>
  <dc:description/>
  <cp:lastModifiedBy>Dietista Toscana</cp:lastModifiedBy>
  <cp:revision>52</cp:revision>
  <cp:lastPrinted>2026-03-18T15:33:08Z</cp:lastPrinted>
  <dcterms:created xsi:type="dcterms:W3CDTF">2017-02-28T08:19:59Z</dcterms:created>
  <dcterms:modified xsi:type="dcterms:W3CDTF">2026-03-18T15:33:41Z</dcterms:modified>
  <dc:language>it-IT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false</vt:bool>
  </property>
  <property fmtid="{D5CDD505-2E9C-101B-9397-08002B2CF9AE}" pid="4" name="LinksUpToDate">
    <vt:bool>false</vt:bool>
  </property>
  <property fmtid="{D5CDD505-2E9C-101B-9397-08002B2CF9AE}" pid="5" name="MMClips">
    <vt:i4>0</vt:i4>
  </property>
  <property fmtid="{D5CDD505-2E9C-101B-9397-08002B2CF9AE}" pid="6" name="Notes">
    <vt:i4>1</vt:i4>
  </property>
  <property fmtid="{D5CDD505-2E9C-101B-9397-08002B2CF9AE}" pid="7" name="PresentationFormat">
    <vt:lpwstr>Presentazione su schermo (4:3)</vt:lpwstr>
  </property>
  <property fmtid="{D5CDD505-2E9C-101B-9397-08002B2CF9AE}" pid="8" name="ScaleCrop">
    <vt:bool>false</vt:bool>
  </property>
  <property fmtid="{D5CDD505-2E9C-101B-9397-08002B2CF9AE}" pid="9" name="ShareDoc">
    <vt:bool>false</vt:bool>
  </property>
  <property fmtid="{D5CDD505-2E9C-101B-9397-08002B2CF9AE}" pid="10" name="Slides">
    <vt:i4>8</vt:i4>
  </property>
</Properties>
</file>